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9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6858000" cy="9144000"/>
  <p:embeddedFontLst>
    <p:embeddedFont>
      <p:font typeface="Roboto" panose="02000000000000000000" pitchFamily="2" charset="0"/>
      <p:regular r:id="rId34"/>
      <p:bold r:id="rId35"/>
      <p:italic r:id="rId36"/>
      <p:boldItalic r:id="rId37"/>
    </p:embeddedFont>
    <p:embeddedFont>
      <p:font typeface="Roboto Light" panose="02000000000000000000" pitchFamily="2" charset="0"/>
      <p:regular r:id="rId38"/>
      <p:bold r:id="rId39"/>
      <p:italic r:id="rId40"/>
      <p:boldItalic r:id="rId41"/>
    </p:embeddedFont>
    <p:embeddedFont>
      <p:font typeface="Roboto Medium" panose="02000000000000000000" pitchFamily="2" charset="0"/>
      <p:regular r:id="rId42"/>
      <p:bold r:id="rId43"/>
      <p:italic r:id="rId44"/>
      <p:boldItalic r:id="rId45"/>
    </p:embeddedFont>
    <p:embeddedFont>
      <p:font typeface="Roboto Mono" pitchFamily="2" charset="0"/>
      <p:regular r:id="rId46"/>
      <p:bold r:id="rId47"/>
      <p:italic r:id="rId48"/>
      <p:boldItalic r:id="rId49"/>
    </p:embeddedFont>
    <p:embeddedFont>
      <p:font typeface="Roboto Mono Medium" pitchFamily="2" charset="0"/>
      <p:regular r:id="rId50"/>
      <p:bold r:id="rId51"/>
      <p:italic r:id="rId52"/>
      <p:boldItalic r:id="rId53"/>
    </p:embeddedFont>
    <p:embeddedFont>
      <p:font typeface="Roboto Thin" panose="02000000000000000000" pitchFamily="2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92"/>
    <p:restoredTop sz="94344"/>
  </p:normalViewPr>
  <p:slideViewPr>
    <p:cSldViewPr snapToGrid="0" snapToObjects="1">
      <p:cViewPr varScale="1">
        <p:scale>
          <a:sx n="138" d="100"/>
          <a:sy n="138" d="100"/>
        </p:scale>
        <p:origin x="9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4f80a3047b_0_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4f80a3047b_0_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581c43c332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581c43c332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581c43c332_0_1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581c43c332_0_1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581c43c332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581c43c332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581c43c332_0_1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581c43c332_0_1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581c43c332_0_1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581c43c332_0_1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581c43c332_0_2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581c43c332_0_2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581c43c332_0_2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581c43c332_0_2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581c43c332_0_2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581c43c332_0_2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581c43c332_0_2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581c43c332_0_2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581c43c332_0_2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581c43c332_0_2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4ff33a291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4ff33a291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581c43c332_0_2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581c43c332_0_2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581c43c332_0_2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581c43c332_0_2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581c43c332_0_2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581c43c332_0_2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581c43c332_0_2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581c43c332_0_2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581c43c332_0_2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581c43c332_0_2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581c43c332_0_2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581c43c332_0_2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581c43c332_0_2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581c43c332_0_2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581c43c332_0_2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581c43c332_0_2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581c43c332_0_2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581c43c332_0_2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581c43c332_0_2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581c43c332_0_2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581c43c33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581c43c33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581c43c332_0_2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581c43c332_0_2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581c43c332_0_2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581c43c332_0_2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581c43c332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581c43c332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581c43c332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581c43c332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581c43c332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581c43c332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581c43c332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581c43c332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581c43c332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581c43c332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581c43c332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581c43c332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/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/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3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/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/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2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26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26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8" name="Google Shape;468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" name="Google Shape;470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6" name="Google Shape;496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8" name="Google Shape;498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6" name="Google Shape;596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6" name="Google Shape;616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8" name="Google Shape;61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8" name="Google Shape;638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0" name="Google Shape;64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0" name="Google Shape;660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2" name="Google Shape;662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7" name="Google Shape;687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0" name="Google Shape;710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5" name="Google Shape;735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7" name="Google Shape;737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2" name="Google Shape;762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8" name="Google Shape;788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6" name="Google Shape;816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8" name="Google Shape;818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6" name="Google Shape;846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1" name="Google Shape;871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3" name="Google Shape;873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993" name="Google Shape;993;p4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94" name="Google Shape;994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996;p4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9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9" name="Google Shape;999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00" name="Google Shape;10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2" name="Google Shape;1002;p4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p5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6" name="Google Shape;1006;p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7" name="Google Shape;1007;p5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8" name="Google Shape;10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1" name="Google Shape;1011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1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51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8" name="Google Shape;1018;p5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5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 3 Day 2 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53"/>
          <p:cNvSpPr txBox="1">
            <a:spLocks noGrp="1"/>
          </p:cNvSpPr>
          <p:nvPr>
            <p:ph type="title" idx="2"/>
          </p:nvPr>
        </p:nvSpPr>
        <p:spPr>
          <a:xfrm>
            <a:off x="274350" y="158475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4292E"/>
                </a:solidFill>
              </a:rPr>
              <a:t>Sysadmin Essentials:</a:t>
            </a:r>
            <a:endParaRPr sz="2400">
              <a:solidFill>
                <a:srgbClr val="24292E"/>
              </a:solidFill>
            </a:endParaRPr>
          </a:p>
          <a:p>
            <a:pPr marL="0" lvl="0" indent="0" algn="l" rtl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2400">
                <a:solidFill>
                  <a:srgbClr val="24292E"/>
                </a:solidFill>
              </a:rPr>
              <a:t>Scheduling Backups with Cron</a:t>
            </a:r>
            <a:endParaRPr sz="2400">
              <a:solidFill>
                <a:srgbClr val="24292E"/>
              </a:solidFill>
            </a:endParaRPr>
          </a:p>
        </p:txBody>
      </p:sp>
      <p:sp>
        <p:nvSpPr>
          <p:cNvPr id="1025" name="Google Shape;1025;p5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Cron Syntax Example 2</a:t>
            </a:r>
            <a:endParaRPr/>
          </a:p>
        </p:txBody>
      </p:sp>
      <p:sp>
        <p:nvSpPr>
          <p:cNvPr id="1116" name="Google Shape;1116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62"/>
          <p:cNvSpPr txBox="1">
            <a:spLocks noGrp="1"/>
          </p:cNvSpPr>
          <p:nvPr>
            <p:ph type="body" idx="3"/>
          </p:nvPr>
        </p:nvSpPr>
        <p:spPr>
          <a:xfrm>
            <a:off x="175" y="2590825"/>
            <a:ext cx="9144000" cy="2315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74295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solidFill>
                  <a:srgbClr val="1155CC"/>
                </a:solidFill>
              </a:rPr>
              <a:t>The</a:t>
            </a:r>
            <a:r>
              <a:rPr lang="en"/>
              <a:t> </a:t>
            </a:r>
            <a:r>
              <a:rPr lang="en">
                <a:solidFill>
                  <a:srgbClr val="1155CC"/>
                </a:solidFill>
              </a:rPr>
              <a:t>`</a:t>
            </a:r>
            <a:r>
              <a:rPr lang="en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minute</a:t>
            </a:r>
            <a:r>
              <a:rPr lang="en">
                <a:solidFill>
                  <a:srgbClr val="1155CC"/>
                </a:solidFill>
              </a:rPr>
              <a:t>` field is 0. </a:t>
            </a:r>
            <a:endParaRPr>
              <a:solidFill>
                <a:srgbClr val="1155CC"/>
              </a:solidFill>
            </a:endParaRPr>
          </a:p>
          <a:p>
            <a:pPr marL="74295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solidFill>
                  <a:srgbClr val="990000"/>
                </a:solidFill>
              </a:rPr>
              <a:t>The `</a:t>
            </a:r>
            <a:r>
              <a:rPr lang="en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hour</a:t>
            </a:r>
            <a:r>
              <a:rPr lang="en">
                <a:solidFill>
                  <a:srgbClr val="990000"/>
                </a:solidFill>
              </a:rPr>
              <a:t>` field indicates every four hours. </a:t>
            </a:r>
            <a:endParaRPr>
              <a:solidFill>
                <a:srgbClr val="990000"/>
              </a:solidFill>
            </a:endParaRPr>
          </a:p>
          <a:p>
            <a:pPr marL="74295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solidFill>
                  <a:srgbClr val="38761D"/>
                </a:solidFill>
              </a:rPr>
              <a:t>The `</a:t>
            </a:r>
            <a:r>
              <a:rPr lang="en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dayofthemonth</a:t>
            </a:r>
            <a:r>
              <a:rPr lang="en">
                <a:solidFill>
                  <a:srgbClr val="38761D"/>
                </a:solidFill>
              </a:rPr>
              <a:t>` field is not assigned a value.</a:t>
            </a:r>
            <a:r>
              <a:rPr lang="en"/>
              <a:t> </a:t>
            </a:r>
            <a:endParaRPr/>
          </a:p>
          <a:p>
            <a:pPr marL="74295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The `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month</a:t>
            </a:r>
            <a:r>
              <a:rPr lang="en"/>
              <a:t> of the year` field is not assigned a value.</a:t>
            </a:r>
            <a:endParaRPr/>
          </a:p>
          <a:p>
            <a:pPr marL="74295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solidFill>
                  <a:srgbClr val="BF9000"/>
                </a:solidFill>
              </a:rPr>
              <a:t>The `</a:t>
            </a:r>
            <a:r>
              <a:rPr lang="en">
                <a:solidFill>
                  <a:srgbClr val="BF9000"/>
                </a:solidFill>
                <a:latin typeface="Roboto Mono"/>
                <a:ea typeface="Roboto Mono"/>
                <a:cs typeface="Roboto Mono"/>
                <a:sym typeface="Roboto Mono"/>
              </a:rPr>
              <a:t>dayoftheweek</a:t>
            </a:r>
            <a:r>
              <a:rPr lang="en">
                <a:solidFill>
                  <a:srgbClr val="BF9000"/>
                </a:solidFill>
              </a:rPr>
              <a:t>` field is not assigned a value. </a:t>
            </a:r>
            <a:endParaRPr>
              <a:solidFill>
                <a:srgbClr val="BF9000"/>
              </a:solidFill>
            </a:endParaRPr>
          </a:p>
          <a:p>
            <a:pPr marL="74295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solidFill>
                  <a:srgbClr val="674EA7"/>
                </a:solidFill>
              </a:rPr>
              <a:t>The `</a:t>
            </a:r>
            <a:r>
              <a:rPr lang="en">
                <a:solidFill>
                  <a:srgbClr val="674EA7"/>
                </a:solidFill>
                <a:latin typeface="Roboto Mono"/>
                <a:ea typeface="Roboto Mono"/>
                <a:cs typeface="Roboto Mono"/>
                <a:sym typeface="Roboto Mono"/>
              </a:rPr>
              <a:t>command</a:t>
            </a:r>
            <a:r>
              <a:rPr lang="en">
                <a:solidFill>
                  <a:srgbClr val="674EA7"/>
                </a:solidFill>
              </a:rPr>
              <a:t>` field contains the rsync command.</a:t>
            </a:r>
            <a:r>
              <a:rPr lang="en"/>
              <a:t> </a:t>
            </a:r>
            <a:endParaRPr/>
          </a:p>
        </p:txBody>
      </p:sp>
      <p:sp>
        <p:nvSpPr>
          <p:cNvPr id="1118" name="Google Shape;1118;p62"/>
          <p:cNvSpPr txBox="1"/>
          <p:nvPr/>
        </p:nvSpPr>
        <p:spPr>
          <a:xfrm>
            <a:off x="497425" y="931325"/>
            <a:ext cx="8276100" cy="476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*/4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7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* </a:t>
            </a:r>
            <a:r>
              <a:rPr lang="en" sz="1700">
                <a:solidFill>
                  <a:srgbClr val="F1C232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700">
                <a:solidFill>
                  <a:srgbClr val="674EA7"/>
                </a:solidFill>
                <a:latin typeface="Roboto Mono"/>
                <a:ea typeface="Roboto Mono"/>
                <a:cs typeface="Roboto Mono"/>
                <a:sym typeface="Roboto Mono"/>
              </a:rPr>
              <a:t>rsync -avz /home/slynux/data</a:t>
            </a:r>
            <a:endParaRPr sz="1700">
              <a:solidFill>
                <a:srgbClr val="674EA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74EA7"/>
                </a:solidFill>
                <a:latin typeface="Roboto Mono"/>
                <a:ea typeface="Roboto Mono"/>
                <a:cs typeface="Roboto Mono"/>
                <a:sym typeface="Roboto Mono"/>
              </a:rPr>
              <a:t>slyunx@192.168.1.5:/home/backups/data</a:t>
            </a:r>
            <a:endParaRPr sz="1700">
              <a:solidFill>
                <a:srgbClr val="674EA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9" name="Google Shape;1119;p62"/>
          <p:cNvSpPr txBox="1"/>
          <p:nvPr/>
        </p:nvSpPr>
        <p:spPr>
          <a:xfrm>
            <a:off x="497425" y="1761075"/>
            <a:ext cx="8276100" cy="476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Every Four hours</a:t>
            </a:r>
            <a:r>
              <a:rPr lang="en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and create a compressed rsync backup of the `</a:t>
            </a:r>
            <a:r>
              <a:rPr lang="en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/home/sylnux/data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` directory on the remote machine in the </a:t>
            </a:r>
            <a:r>
              <a:rPr lang="en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/home/sylnux/data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0" name="Google Shape;1120;p62"/>
          <p:cNvSpPr txBox="1"/>
          <p:nvPr/>
        </p:nvSpPr>
        <p:spPr>
          <a:xfrm>
            <a:off x="497425" y="1492275"/>
            <a:ext cx="26247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This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cron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job will run on: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Cron Syntax Example 3</a:t>
            </a:r>
            <a:endParaRPr/>
          </a:p>
        </p:txBody>
      </p:sp>
      <p:sp>
        <p:nvSpPr>
          <p:cNvPr id="1126" name="Google Shape;1126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63"/>
          <p:cNvSpPr txBox="1"/>
          <p:nvPr/>
        </p:nvSpPr>
        <p:spPr>
          <a:xfrm>
            <a:off x="497425" y="931325"/>
            <a:ext cx="8276100" cy="476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@weekly</a:t>
            </a:r>
            <a:r>
              <a:rPr lang="en" sz="17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700" dirty="0">
                <a:solidFill>
                  <a:srgbClr val="674EA7"/>
                </a:solidFill>
                <a:latin typeface="Roboto Mono"/>
                <a:ea typeface="Roboto Mono"/>
                <a:cs typeface="Roboto Mono"/>
                <a:sym typeface="Roboto Mono"/>
              </a:rPr>
              <a:t>/opt/</a:t>
            </a:r>
            <a:r>
              <a:rPr lang="en" sz="1700" dirty="0" err="1">
                <a:solidFill>
                  <a:srgbClr val="674EA7"/>
                </a:solidFill>
                <a:latin typeface="Roboto Mono"/>
                <a:ea typeface="Roboto Mono"/>
                <a:cs typeface="Roboto Mono"/>
                <a:sym typeface="Roboto Mono"/>
              </a:rPr>
              <a:t>backup.sh</a:t>
            </a:r>
            <a:r>
              <a:rPr lang="en" sz="1700" dirty="0">
                <a:solidFill>
                  <a:srgbClr val="674EA7"/>
                </a:solidFill>
                <a:latin typeface="Roboto Mono"/>
                <a:ea typeface="Roboto Mono"/>
                <a:cs typeface="Roboto Mono"/>
                <a:sym typeface="Roboto Mono"/>
              </a:rPr>
              <a:t> &gt;/dev/null 2&gt;&amp;1</a:t>
            </a:r>
            <a:endParaRPr sz="1700" dirty="0">
              <a:solidFill>
                <a:srgbClr val="674EA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8" name="Google Shape;1128;p63"/>
          <p:cNvSpPr txBox="1"/>
          <p:nvPr/>
        </p:nvSpPr>
        <p:spPr>
          <a:xfrm>
            <a:off x="497425" y="1761075"/>
            <a:ext cx="8276100" cy="476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Mono"/>
                <a:ea typeface="Roboto Mono"/>
                <a:cs typeface="Roboto Mono"/>
                <a:sym typeface="Roboto Mono"/>
              </a:rPr>
              <a:t>The </a:t>
            </a:r>
            <a:r>
              <a:rPr lang="en" sz="1300">
                <a:solidFill>
                  <a:srgbClr val="674EA7"/>
                </a:solidFill>
                <a:latin typeface="Roboto Mono"/>
                <a:ea typeface="Roboto Mono"/>
                <a:cs typeface="Roboto Mono"/>
                <a:sym typeface="Roboto Mono"/>
              </a:rPr>
              <a:t>backup.sh script</a:t>
            </a:r>
            <a:r>
              <a:rPr lang="en" sz="1300">
                <a:latin typeface="Roboto Mono"/>
                <a:ea typeface="Roboto Mono"/>
                <a:cs typeface="Roboto Mono"/>
                <a:sym typeface="Roboto Mono"/>
              </a:rPr>
              <a:t> in the</a:t>
            </a:r>
            <a:r>
              <a:rPr lang="en" sz="13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 first minute of every week </a:t>
            </a:r>
            <a:r>
              <a:rPr lang="en" sz="1300">
                <a:latin typeface="Roboto Mono"/>
                <a:ea typeface="Roboto Mono"/>
                <a:cs typeface="Roboto Mono"/>
                <a:sym typeface="Roboto Mono"/>
              </a:rPr>
              <a:t>without sending emails.</a:t>
            </a:r>
            <a:r>
              <a:rPr lang="en" sz="13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9" name="Google Shape;1129;p63"/>
          <p:cNvSpPr txBox="1"/>
          <p:nvPr/>
        </p:nvSpPr>
        <p:spPr>
          <a:xfrm>
            <a:off x="497425" y="1492275"/>
            <a:ext cx="26247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This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cron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job will run on: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Cron Syntax Example 3</a:t>
            </a:r>
            <a:endParaRPr/>
          </a:p>
        </p:txBody>
      </p:sp>
      <p:sp>
        <p:nvSpPr>
          <p:cNvPr id="1135" name="Google Shape;1135;p6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64"/>
          <p:cNvSpPr txBox="1">
            <a:spLocks noGrp="1"/>
          </p:cNvSpPr>
          <p:nvPr>
            <p:ph type="body" idx="3"/>
          </p:nvPr>
        </p:nvSpPr>
        <p:spPr>
          <a:xfrm>
            <a:off x="0" y="2548475"/>
            <a:ext cx="9144000" cy="2315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command uses the predefined string @weekly. </a:t>
            </a: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Other predefined strings used to execute a cron job:</a:t>
            </a:r>
            <a:endParaRPr/>
          </a:p>
          <a:p>
            <a:pPr marL="228600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Roboto Mono"/>
              <a:buChar char="●"/>
            </a:pPr>
            <a:r>
              <a:rPr lang="en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@monthly</a:t>
            </a:r>
            <a:endParaRPr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22860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</a:pPr>
            <a:r>
              <a:rPr lang="en">
                <a:solidFill>
                  <a:srgbClr val="BF9000"/>
                </a:solidFill>
                <a:latin typeface="Roboto Mono"/>
                <a:ea typeface="Roboto Mono"/>
                <a:cs typeface="Roboto Mono"/>
                <a:sym typeface="Roboto Mono"/>
              </a:rPr>
              <a:t>@yearly</a:t>
            </a:r>
            <a:endParaRPr>
              <a:solidFill>
                <a:srgbClr val="BF9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22860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</a:pPr>
            <a:r>
              <a:rPr lang="en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@hourly</a:t>
            </a:r>
            <a:endParaRPr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22860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@daily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22860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</a:pPr>
            <a:r>
              <a:rPr lang="en">
                <a:solidFill>
                  <a:srgbClr val="B45F06"/>
                </a:solidFill>
                <a:latin typeface="Roboto Mono"/>
                <a:ea typeface="Roboto Mono"/>
                <a:cs typeface="Roboto Mono"/>
                <a:sym typeface="Roboto Mono"/>
              </a:rPr>
              <a:t>@reboot</a:t>
            </a:r>
            <a:endParaRPr>
              <a:solidFill>
                <a:srgbClr val="B45F0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22860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</a:pPr>
            <a:r>
              <a:rPr lang="en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@annually</a:t>
            </a:r>
            <a:endParaRPr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22860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</a:pPr>
            <a:r>
              <a:rPr lang="en">
                <a:solidFill>
                  <a:srgbClr val="351C75"/>
                </a:solidFill>
                <a:latin typeface="Roboto Mono"/>
                <a:ea typeface="Roboto Mono"/>
                <a:cs typeface="Roboto Mono"/>
                <a:sym typeface="Roboto Mono"/>
              </a:rPr>
              <a:t>@midnight</a:t>
            </a:r>
            <a:endParaRPr>
              <a:solidFill>
                <a:srgbClr val="351C7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7" name="Google Shape;1137;p64"/>
          <p:cNvSpPr txBox="1"/>
          <p:nvPr/>
        </p:nvSpPr>
        <p:spPr>
          <a:xfrm>
            <a:off x="497425" y="931325"/>
            <a:ext cx="8276100" cy="476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@weekly</a:t>
            </a:r>
            <a:r>
              <a:rPr lang="en" sz="17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700" dirty="0">
                <a:solidFill>
                  <a:srgbClr val="674EA7"/>
                </a:solidFill>
                <a:latin typeface="Roboto Mono"/>
                <a:ea typeface="Roboto Mono"/>
                <a:cs typeface="Roboto Mono"/>
                <a:sym typeface="Roboto Mono"/>
              </a:rPr>
              <a:t>/opt/</a:t>
            </a:r>
            <a:r>
              <a:rPr lang="en" sz="1700" dirty="0" err="1">
                <a:solidFill>
                  <a:srgbClr val="674EA7"/>
                </a:solidFill>
                <a:latin typeface="Roboto Mono"/>
                <a:ea typeface="Roboto Mono"/>
                <a:cs typeface="Roboto Mono"/>
                <a:sym typeface="Roboto Mono"/>
              </a:rPr>
              <a:t>backup.sh</a:t>
            </a:r>
            <a:r>
              <a:rPr lang="en" sz="1700" dirty="0">
                <a:solidFill>
                  <a:srgbClr val="674EA7"/>
                </a:solidFill>
                <a:latin typeface="Roboto Mono"/>
                <a:ea typeface="Roboto Mono"/>
                <a:cs typeface="Roboto Mono"/>
                <a:sym typeface="Roboto Mono"/>
              </a:rPr>
              <a:t> &gt;/dev/null 2&gt;&amp;1</a:t>
            </a:r>
            <a:endParaRPr sz="1700" dirty="0">
              <a:solidFill>
                <a:srgbClr val="674EA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8" name="Google Shape;1138;p64"/>
          <p:cNvSpPr txBox="1"/>
          <p:nvPr/>
        </p:nvSpPr>
        <p:spPr>
          <a:xfrm>
            <a:off x="497425" y="1761075"/>
            <a:ext cx="8276100" cy="476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Mono"/>
                <a:ea typeface="Roboto Mono"/>
                <a:cs typeface="Roboto Mono"/>
                <a:sym typeface="Roboto Mono"/>
              </a:rPr>
              <a:t>The </a:t>
            </a:r>
            <a:r>
              <a:rPr lang="en" sz="1300">
                <a:solidFill>
                  <a:srgbClr val="674EA7"/>
                </a:solidFill>
                <a:latin typeface="Roboto Mono"/>
                <a:ea typeface="Roboto Mono"/>
                <a:cs typeface="Roboto Mono"/>
                <a:sym typeface="Roboto Mono"/>
              </a:rPr>
              <a:t>backup.sh script</a:t>
            </a:r>
            <a:r>
              <a:rPr lang="en" sz="1300">
                <a:latin typeface="Roboto Mono"/>
                <a:ea typeface="Roboto Mono"/>
                <a:cs typeface="Roboto Mono"/>
                <a:sym typeface="Roboto Mono"/>
              </a:rPr>
              <a:t> in the</a:t>
            </a:r>
            <a:r>
              <a:rPr lang="en" sz="13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 first minute of every week </a:t>
            </a:r>
            <a:r>
              <a:rPr lang="en" sz="1300">
                <a:latin typeface="Roboto Mono"/>
                <a:ea typeface="Roboto Mono"/>
                <a:cs typeface="Roboto Mono"/>
                <a:sym typeface="Roboto Mono"/>
              </a:rPr>
              <a:t>without sending emails.</a:t>
            </a:r>
            <a:r>
              <a:rPr lang="en" sz="13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9" name="Google Shape;1139;p64"/>
          <p:cNvSpPr txBox="1"/>
          <p:nvPr/>
        </p:nvSpPr>
        <p:spPr>
          <a:xfrm>
            <a:off x="497425" y="1492275"/>
            <a:ext cx="26247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This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cron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job will run on: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6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 Minutes</a:t>
            </a:r>
            <a:endParaRPr/>
          </a:p>
        </p:txBody>
      </p:sp>
      <p:sp>
        <p:nvSpPr>
          <p:cNvPr id="1145" name="Google Shape;1145;p6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6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Writing Cron Jobs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use a text editor to practice writing cron jobs.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6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66"/>
          <p:cNvSpPr txBox="1"/>
          <p:nvPr/>
        </p:nvSpPr>
        <p:spPr>
          <a:xfrm>
            <a:off x="2231675" y="3613200"/>
            <a:ext cx="46440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Writing Cron Jobs</a:t>
            </a:r>
            <a:endParaRPr sz="1800">
              <a:solidFill>
                <a:srgbClr val="990000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6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 Cron Job to the Cron Table</a:t>
            </a:r>
            <a:endParaRPr/>
          </a:p>
        </p:txBody>
      </p:sp>
      <p:sp>
        <p:nvSpPr>
          <p:cNvPr id="1158" name="Google Shape;1158;p6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6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68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Adding a Cron Job to the Cron Table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69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170" name="Google Shape;1170;p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69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First Steps with Cron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create a new crontab file &amp;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add and  schedule two tasks.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7" name="Google Shape;1177;p70"/>
          <p:cNvSpPr txBox="1"/>
          <p:nvPr/>
        </p:nvSpPr>
        <p:spPr>
          <a:xfrm>
            <a:off x="2231675" y="3613200"/>
            <a:ext cx="46440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Adding a Cron Job</a:t>
            </a:r>
            <a:endParaRPr sz="1800">
              <a:solidFill>
                <a:srgbClr val="990000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Today’s Objectives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the end of class, you will be able to: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p7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p71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☐"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View a user crontab file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☐"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Create and install a crontab file. 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☐"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Create simple commands that will run as cron jobs using a simulator. 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☐"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Check the status of a cron job. 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☐"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Manage crontab files (list, creat, remove)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☐"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View log messages in the system log file.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Roboto Light"/>
              <a:buChar char="☐"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Create and view simple logging  messages using the logger. 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6" name="Google Shape;1186;p71"/>
          <p:cNvSpPr/>
          <p:nvPr/>
        </p:nvSpPr>
        <p:spPr>
          <a:xfrm>
            <a:off x="513375" y="1326813"/>
            <a:ext cx="2307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71"/>
          <p:cNvSpPr/>
          <p:nvPr/>
        </p:nvSpPr>
        <p:spPr>
          <a:xfrm>
            <a:off x="513375" y="1801050"/>
            <a:ext cx="2307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71"/>
          <p:cNvSpPr/>
          <p:nvPr/>
        </p:nvSpPr>
        <p:spPr>
          <a:xfrm>
            <a:off x="513375" y="2256000"/>
            <a:ext cx="2307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p71"/>
          <p:cNvSpPr/>
          <p:nvPr/>
        </p:nvSpPr>
        <p:spPr>
          <a:xfrm>
            <a:off x="513375" y="2710950"/>
            <a:ext cx="2307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71"/>
          <p:cNvSpPr/>
          <p:nvPr/>
        </p:nvSpPr>
        <p:spPr>
          <a:xfrm>
            <a:off x="513375" y="3165900"/>
            <a:ext cx="2307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71"/>
          <p:cNvSpPr/>
          <p:nvPr/>
        </p:nvSpPr>
        <p:spPr>
          <a:xfrm>
            <a:off x="513375" y="3620850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71"/>
          <p:cNvSpPr/>
          <p:nvPr/>
        </p:nvSpPr>
        <p:spPr>
          <a:xfrm>
            <a:off x="513375" y="4075800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Today’s Objectives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the end of class, you will be able to: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54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☐"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View a user crontab file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☐"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Create and install a crontab file. 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☐"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Create simple commands that will run as cron jobs using a simulator. 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☐"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Check the status of a cron job. 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☐"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Manage crontab files (list, creat, remove)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☐"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View log messages in the system log file.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Roboto Light"/>
              <a:buChar char="☐"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Create and view simple logging  messages using the logger. 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34" name="Google Shape;1034;p54"/>
          <p:cNvSpPr/>
          <p:nvPr/>
        </p:nvSpPr>
        <p:spPr>
          <a:xfrm>
            <a:off x="513375" y="1326813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54"/>
          <p:cNvSpPr/>
          <p:nvPr/>
        </p:nvSpPr>
        <p:spPr>
          <a:xfrm>
            <a:off x="513375" y="1801050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54"/>
          <p:cNvSpPr/>
          <p:nvPr/>
        </p:nvSpPr>
        <p:spPr>
          <a:xfrm>
            <a:off x="513375" y="2256000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54"/>
          <p:cNvSpPr/>
          <p:nvPr/>
        </p:nvSpPr>
        <p:spPr>
          <a:xfrm>
            <a:off x="513375" y="2710950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54"/>
          <p:cNvSpPr/>
          <p:nvPr/>
        </p:nvSpPr>
        <p:spPr>
          <a:xfrm>
            <a:off x="513375" y="3165900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54"/>
          <p:cNvSpPr/>
          <p:nvPr/>
        </p:nvSpPr>
        <p:spPr>
          <a:xfrm>
            <a:off x="513375" y="3620850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54"/>
          <p:cNvSpPr/>
          <p:nvPr/>
        </p:nvSpPr>
        <p:spPr>
          <a:xfrm>
            <a:off x="513375" y="4075800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7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Logging</a:t>
            </a:r>
            <a:endParaRPr/>
          </a:p>
        </p:txBody>
      </p:sp>
      <p:sp>
        <p:nvSpPr>
          <p:cNvPr id="1198" name="Google Shape;1198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Logging?</a:t>
            </a:r>
            <a:endParaRPr/>
          </a:p>
        </p:txBody>
      </p:sp>
      <p:sp>
        <p:nvSpPr>
          <p:cNvPr id="1204" name="Google Shape;1204;p7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Everything that happens on a system in Linux is logged in some manner. </a:t>
            </a:r>
            <a:endParaRPr/>
          </a:p>
        </p:txBody>
      </p:sp>
      <p:sp>
        <p:nvSpPr>
          <p:cNvPr id="1205" name="Google Shape;1205;p7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7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Every </a:t>
            </a:r>
            <a:r>
              <a:rPr lang="en" sz="1800"/>
              <a:t>cron job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that has been run in the last session generated a </a:t>
            </a:r>
            <a:r>
              <a:rPr lang="en" sz="1800"/>
              <a:t>log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entry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7" name="Google Shape;1207;p7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Logs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take up a lot of space, so they must be periodically backed up.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8" name="Google Shape;1208;p7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Many programs, such as </a:t>
            </a:r>
            <a:r>
              <a:rPr lang="en" sz="1800"/>
              <a:t>logrotate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and </a:t>
            </a:r>
            <a:r>
              <a:rPr lang="en" sz="1800"/>
              <a:t>rsyslog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can perform automatic rotation, compression, remote backup, and removal of log files.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9" name="Google Shape;1209;p7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Logs are the </a:t>
            </a:r>
            <a:r>
              <a:rPr lang="en" sz="1800">
                <a:solidFill>
                  <a:schemeClr val="dk1"/>
                </a:solidFill>
              </a:rPr>
              <a:t>first resource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used to troubleshoot a system / application issue. 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5" name="Google Shape;1215;p74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Introduction to Log Files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1216" name="Google Shape;1216;p74"/>
          <p:cNvSpPr txBox="1"/>
          <p:nvPr/>
        </p:nvSpPr>
        <p:spPr>
          <a:xfrm>
            <a:off x="2952750" y="662250"/>
            <a:ext cx="2497800" cy="9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syslog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logger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Viewing the Contents of Logs</a:t>
            </a:r>
            <a:endParaRPr/>
          </a:p>
        </p:txBody>
      </p:sp>
      <p:sp>
        <p:nvSpPr>
          <p:cNvPr id="1222" name="Google Shape;1222;p7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3" name="Google Shape;122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900" y="1163875"/>
            <a:ext cx="937675" cy="778751"/>
          </a:xfrm>
          <a:prstGeom prst="rect">
            <a:avLst/>
          </a:prstGeom>
          <a:noFill/>
          <a:ln>
            <a:noFill/>
          </a:ln>
        </p:spPr>
      </p:pic>
      <p:sp>
        <p:nvSpPr>
          <p:cNvPr id="1224" name="Google Shape;1224;p75"/>
          <p:cNvSpPr/>
          <p:nvPr/>
        </p:nvSpPr>
        <p:spPr>
          <a:xfrm>
            <a:off x="444500" y="2370675"/>
            <a:ext cx="952500" cy="613800"/>
          </a:xfrm>
          <a:prstGeom prst="rect">
            <a:avLst/>
          </a:prstGeom>
          <a:solidFill>
            <a:srgbClr val="76A5A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Create tar archives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5" name="Google Shape;1225;p75"/>
          <p:cNvSpPr/>
          <p:nvPr/>
        </p:nvSpPr>
        <p:spPr>
          <a:xfrm>
            <a:off x="444500" y="3186238"/>
            <a:ext cx="952500" cy="486900"/>
          </a:xfrm>
          <a:prstGeom prst="rect">
            <a:avLst/>
          </a:prstGeom>
          <a:solidFill>
            <a:srgbClr val="A2C4C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/dir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6" name="Google Shape;1226;p75"/>
          <p:cNvSpPr/>
          <p:nvPr/>
        </p:nvSpPr>
        <p:spPr>
          <a:xfrm>
            <a:off x="709088" y="3921488"/>
            <a:ext cx="423300" cy="391500"/>
          </a:xfrm>
          <a:prstGeom prst="foldedCorner">
            <a:avLst>
              <a:gd name="adj" fmla="val 16667"/>
            </a:avLst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file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7" name="Google Shape;1227;p75"/>
          <p:cNvSpPr/>
          <p:nvPr/>
        </p:nvSpPr>
        <p:spPr>
          <a:xfrm>
            <a:off x="2576000" y="2434125"/>
            <a:ext cx="952500" cy="4869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cron jobs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8" name="Google Shape;1228;p75"/>
          <p:cNvSpPr/>
          <p:nvPr/>
        </p:nvSpPr>
        <p:spPr>
          <a:xfrm>
            <a:off x="4383100" y="2434125"/>
            <a:ext cx="952500" cy="4869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9" name="Google Shape;1229;p75"/>
          <p:cNvSpPr/>
          <p:nvPr/>
        </p:nvSpPr>
        <p:spPr>
          <a:xfrm>
            <a:off x="4383100" y="3065238"/>
            <a:ext cx="952500" cy="4869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0" name="Google Shape;1230;p75"/>
          <p:cNvSpPr/>
          <p:nvPr/>
        </p:nvSpPr>
        <p:spPr>
          <a:xfrm>
            <a:off x="4383100" y="3774650"/>
            <a:ext cx="952500" cy="4869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1" name="Google Shape;1231;p75"/>
          <p:cNvSpPr/>
          <p:nvPr/>
        </p:nvSpPr>
        <p:spPr>
          <a:xfrm>
            <a:off x="5958550" y="2410725"/>
            <a:ext cx="1091700" cy="5337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/var/log/ syslog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2" name="Google Shape;1232;p75"/>
          <p:cNvSpPr/>
          <p:nvPr/>
        </p:nvSpPr>
        <p:spPr>
          <a:xfrm>
            <a:off x="7678450" y="1529325"/>
            <a:ext cx="1439400" cy="22965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Disk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33" name="Google Shape;1233;p75"/>
          <p:cNvCxnSpPr/>
          <p:nvPr/>
        </p:nvCxnSpPr>
        <p:spPr>
          <a:xfrm>
            <a:off x="7678575" y="2328300"/>
            <a:ext cx="1449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4" name="Google Shape;1234;p75"/>
          <p:cNvCxnSpPr/>
          <p:nvPr/>
        </p:nvCxnSpPr>
        <p:spPr>
          <a:xfrm>
            <a:off x="7673200" y="1799025"/>
            <a:ext cx="1449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5" name="Google Shape;1235;p75"/>
          <p:cNvCxnSpPr/>
          <p:nvPr/>
        </p:nvCxnSpPr>
        <p:spPr>
          <a:xfrm>
            <a:off x="7673200" y="2857575"/>
            <a:ext cx="1449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6" name="Google Shape;1236;p75"/>
          <p:cNvCxnSpPr/>
          <p:nvPr/>
        </p:nvCxnSpPr>
        <p:spPr>
          <a:xfrm>
            <a:off x="7673200" y="3321200"/>
            <a:ext cx="1449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7" name="Google Shape;1237;p75"/>
          <p:cNvSpPr/>
          <p:nvPr/>
        </p:nvSpPr>
        <p:spPr>
          <a:xfrm>
            <a:off x="709100" y="4561350"/>
            <a:ext cx="423300" cy="391500"/>
          </a:xfrm>
          <a:prstGeom prst="foldedCorner">
            <a:avLst>
              <a:gd name="adj" fmla="val 16667"/>
            </a:avLst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file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238" name="Google Shape;1238;p75"/>
          <p:cNvCxnSpPr>
            <a:stCxn id="1224" idx="3"/>
            <a:endCxn id="1227" idx="1"/>
          </p:cNvCxnSpPr>
          <p:nvPr/>
        </p:nvCxnSpPr>
        <p:spPr>
          <a:xfrm>
            <a:off x="1397000" y="2677575"/>
            <a:ext cx="1179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39" name="Google Shape;1239;p75"/>
          <p:cNvCxnSpPr>
            <a:stCxn id="1227" idx="3"/>
            <a:endCxn id="1228" idx="1"/>
          </p:cNvCxnSpPr>
          <p:nvPr/>
        </p:nvCxnSpPr>
        <p:spPr>
          <a:xfrm>
            <a:off x="3528500" y="2677575"/>
            <a:ext cx="854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40" name="Google Shape;1240;p75"/>
          <p:cNvCxnSpPr>
            <a:stCxn id="1228" idx="3"/>
            <a:endCxn id="1231" idx="1"/>
          </p:cNvCxnSpPr>
          <p:nvPr/>
        </p:nvCxnSpPr>
        <p:spPr>
          <a:xfrm>
            <a:off x="5335600" y="2677575"/>
            <a:ext cx="623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41" name="Google Shape;1241;p75"/>
          <p:cNvCxnSpPr>
            <a:stCxn id="1231" idx="3"/>
            <a:endCxn id="1232" idx="1"/>
          </p:cNvCxnSpPr>
          <p:nvPr/>
        </p:nvCxnSpPr>
        <p:spPr>
          <a:xfrm>
            <a:off x="7050250" y="2677575"/>
            <a:ext cx="628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42" name="Google Shape;1242;p75"/>
          <p:cNvCxnSpPr>
            <a:stCxn id="1225" idx="0"/>
            <a:endCxn id="1224" idx="2"/>
          </p:cNvCxnSpPr>
          <p:nvPr/>
        </p:nvCxnSpPr>
        <p:spPr>
          <a:xfrm rot="10800000">
            <a:off x="920750" y="2984338"/>
            <a:ext cx="0" cy="201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43" name="Google Shape;1243;p75"/>
          <p:cNvCxnSpPr>
            <a:stCxn id="1226" idx="0"/>
            <a:endCxn id="1225" idx="2"/>
          </p:cNvCxnSpPr>
          <p:nvPr/>
        </p:nvCxnSpPr>
        <p:spPr>
          <a:xfrm rot="10800000">
            <a:off x="920738" y="3673088"/>
            <a:ext cx="0" cy="248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44" name="Google Shape;1244;p75"/>
          <p:cNvCxnSpPr>
            <a:stCxn id="1237" idx="0"/>
            <a:endCxn id="1226" idx="2"/>
          </p:cNvCxnSpPr>
          <p:nvPr/>
        </p:nvCxnSpPr>
        <p:spPr>
          <a:xfrm rot="10800000">
            <a:off x="920750" y="4312950"/>
            <a:ext cx="0" cy="248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45" name="Google Shape;1245;p75"/>
          <p:cNvSpPr txBox="1"/>
          <p:nvPr/>
        </p:nvSpPr>
        <p:spPr>
          <a:xfrm>
            <a:off x="1397000" y="2286075"/>
            <a:ext cx="937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Schedule as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6" name="Google Shape;1246;p75"/>
          <p:cNvSpPr txBox="1"/>
          <p:nvPr/>
        </p:nvSpPr>
        <p:spPr>
          <a:xfrm>
            <a:off x="3486900" y="2376000"/>
            <a:ext cx="937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create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7" name="Google Shape;1247;p75"/>
          <p:cNvSpPr txBox="1"/>
          <p:nvPr/>
        </p:nvSpPr>
        <p:spPr>
          <a:xfrm>
            <a:off x="5178250" y="2233125"/>
            <a:ext cx="9378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Logged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8" name="Google Shape;1248;p75"/>
          <p:cNvSpPr txBox="1"/>
          <p:nvPr/>
        </p:nvSpPr>
        <p:spPr>
          <a:xfrm>
            <a:off x="7007050" y="2397175"/>
            <a:ext cx="7146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stored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9" name="Google Shape;1249;p75"/>
          <p:cNvSpPr txBox="1"/>
          <p:nvPr/>
        </p:nvSpPr>
        <p:spPr>
          <a:xfrm>
            <a:off x="2632000" y="4393350"/>
            <a:ext cx="44547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Jan 5 9:20:01 uubuntu18 CRON[1700]: (user)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CMD (“echo “myfirsd cronjob”&gt;&gt;myfirstjob.txt)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250" name="Google Shape;1250;p75"/>
          <p:cNvCxnSpPr>
            <a:stCxn id="1223" idx="2"/>
            <a:endCxn id="1224" idx="0"/>
          </p:cNvCxnSpPr>
          <p:nvPr/>
        </p:nvCxnSpPr>
        <p:spPr>
          <a:xfrm>
            <a:off x="920738" y="1942626"/>
            <a:ext cx="0" cy="428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7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6" name="Google Shape;1256;p76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Viewing Logs in /var/logstslog/ from the Command Line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1257" name="Google Shape;1257;p76"/>
          <p:cNvSpPr txBox="1"/>
          <p:nvPr/>
        </p:nvSpPr>
        <p:spPr>
          <a:xfrm>
            <a:off x="2952750" y="662250"/>
            <a:ext cx="2497800" cy="9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syslog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logger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7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77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Viewing Logs with a Graphic User Interface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1264" name="Google Shape;1264;p77"/>
          <p:cNvSpPr txBox="1"/>
          <p:nvPr/>
        </p:nvSpPr>
        <p:spPr>
          <a:xfrm>
            <a:off x="2952750" y="662250"/>
            <a:ext cx="2497800" cy="9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syslog 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logger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7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1270" name="Google Shape;1270;p7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7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Introduction with Log files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view log messages from the command line and graphically using the Log File Viewer. 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7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7" name="Google Shape;1277;p79"/>
          <p:cNvSpPr txBox="1"/>
          <p:nvPr/>
        </p:nvSpPr>
        <p:spPr>
          <a:xfrm>
            <a:off x="2231675" y="3613200"/>
            <a:ext cx="46440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Introduction to Log Files</a:t>
            </a:r>
            <a:endParaRPr sz="1800">
              <a:solidFill>
                <a:srgbClr val="990000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8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3" name="Google Shape;1283;p8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Creating Log Messages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81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1289" name="Google Shape;1289;p8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0" name="Google Shape;1290;p81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Creating Log Messages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create four short log messages using logger.  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5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12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Cron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46" name="Google Shape;1046;p5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8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6" name="Google Shape;1296;p82"/>
          <p:cNvSpPr txBox="1"/>
          <p:nvPr/>
        </p:nvSpPr>
        <p:spPr>
          <a:xfrm>
            <a:off x="2231675" y="3613200"/>
            <a:ext cx="46440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Creating Log Messages</a:t>
            </a:r>
            <a:endParaRPr sz="1800">
              <a:solidFill>
                <a:srgbClr val="990000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Today’s Objectives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p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the end of class, you will be able to: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3" name="Google Shape;1303;p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83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☐"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View a user crontab file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☐"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Create and install a crontab file. 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☐"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Create simple commands that will run as cron jobs using a simulator. 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☐"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Check the status of a cron job. 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☐"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Manage crontab files (list, creat, remove)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☐"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View log messages in the system log file.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Roboto Light"/>
              <a:buChar char="☐"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Create and view simple logging  messages using the logger. 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05" name="Google Shape;1305;p83"/>
          <p:cNvSpPr/>
          <p:nvPr/>
        </p:nvSpPr>
        <p:spPr>
          <a:xfrm>
            <a:off x="513375" y="1326813"/>
            <a:ext cx="2307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6" name="Google Shape;1306;p83"/>
          <p:cNvSpPr/>
          <p:nvPr/>
        </p:nvSpPr>
        <p:spPr>
          <a:xfrm>
            <a:off x="513375" y="1801050"/>
            <a:ext cx="2307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" name="Google Shape;1307;p83"/>
          <p:cNvSpPr/>
          <p:nvPr/>
        </p:nvSpPr>
        <p:spPr>
          <a:xfrm>
            <a:off x="513375" y="2256000"/>
            <a:ext cx="2307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83"/>
          <p:cNvSpPr/>
          <p:nvPr/>
        </p:nvSpPr>
        <p:spPr>
          <a:xfrm>
            <a:off x="513375" y="2710950"/>
            <a:ext cx="2307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9" name="Google Shape;1309;p83"/>
          <p:cNvSpPr/>
          <p:nvPr/>
        </p:nvSpPr>
        <p:spPr>
          <a:xfrm>
            <a:off x="513375" y="3165900"/>
            <a:ext cx="2307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0" name="Google Shape;1310;p83"/>
          <p:cNvSpPr/>
          <p:nvPr/>
        </p:nvSpPr>
        <p:spPr>
          <a:xfrm>
            <a:off x="513375" y="3620850"/>
            <a:ext cx="2307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" name="Google Shape;1311;p83"/>
          <p:cNvSpPr/>
          <p:nvPr/>
        </p:nvSpPr>
        <p:spPr>
          <a:xfrm>
            <a:off x="513375" y="4075800"/>
            <a:ext cx="2307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Cron daemons and cron jobs</a:t>
            </a:r>
            <a:endParaRPr/>
          </a:p>
        </p:txBody>
      </p:sp>
      <p:sp>
        <p:nvSpPr>
          <p:cNvPr id="1052" name="Google Shape;1052;p56"/>
          <p:cNvSpPr txBox="1">
            <a:spLocks noGrp="1"/>
          </p:cNvSpPr>
          <p:nvPr>
            <p:ph type="subTitle" idx="1"/>
          </p:nvPr>
        </p:nvSpPr>
        <p:spPr>
          <a:xfrm>
            <a:off x="0" y="64422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cron daemon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is a standard UNIX program that runs user specific programs at periodically scheduled times.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53" name="Google Shape;1053;p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5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Runs continuously in the background.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55" name="Google Shape;1055;p5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Normally launched when a computer is first booted.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56" name="Google Shape;1056;p5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The cron daemons run </a:t>
            </a:r>
            <a:r>
              <a:rPr lang="en" sz="1800">
                <a:latin typeface="Roboto Mono Medium"/>
                <a:ea typeface="Roboto Mono Medium"/>
                <a:cs typeface="Roboto Mono Medium"/>
                <a:sym typeface="Roboto Mono Medium"/>
              </a:rPr>
              <a:t>cron jobs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57" name="Google Shape;1057;p5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Cron jobs are lists of tasks located in a </a:t>
            </a:r>
            <a:r>
              <a:rPr lang="en" sz="1800">
                <a:latin typeface="Roboto Mono Medium"/>
                <a:ea typeface="Roboto Mono Medium"/>
                <a:cs typeface="Roboto Mono Medium"/>
                <a:sym typeface="Roboto Mono Medium"/>
              </a:rPr>
              <a:t>cron table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58" name="Google Shape;1058;p5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A </a:t>
            </a:r>
            <a:r>
              <a:rPr lang="en" sz="1800">
                <a:latin typeface="Roboto Mono Medium"/>
                <a:ea typeface="Roboto Mono Medium"/>
                <a:cs typeface="Roboto Mono Medium"/>
                <a:sym typeface="Roboto Mono Medium"/>
              </a:rPr>
              <a:t>crontab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contains a list of tasks to execute (scripts or applications on a periodic schedule).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7"/>
          <p:cNvSpPr txBox="1"/>
          <p:nvPr/>
        </p:nvSpPr>
        <p:spPr>
          <a:xfrm>
            <a:off x="952500" y="994825"/>
            <a:ext cx="8350200" cy="19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>*  *  *  *  *		</a:t>
            </a:r>
            <a:r>
              <a:rPr lang="en" sz="1800" dirty="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Command to be executed</a:t>
            </a:r>
            <a:endParaRPr sz="1800" dirty="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>			</a:t>
            </a:r>
            <a:r>
              <a:rPr lang="en" sz="1800" dirty="0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day of the week</a:t>
            </a: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(0-6)(Sunday = 0)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1828800" lvl="0" indent="45720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month</a:t>
            </a: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> (1-12)</a:t>
            </a:r>
            <a:endParaRPr sz="18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228600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day of month</a:t>
            </a: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> (1-31)</a:t>
            </a:r>
            <a:endParaRPr sz="18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228600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hour</a:t>
            </a: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> (0-23)</a:t>
            </a:r>
            <a:endParaRPr sz="18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2286000" lvl="0" indent="0" algn="l" rtl="0"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1800" dirty="0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minute</a:t>
            </a:r>
            <a:r>
              <a:rPr lang="en" sz="1800" dirty="0">
                <a:latin typeface="Roboto Mono"/>
                <a:ea typeface="Roboto Mono"/>
                <a:cs typeface="Roboto Mono"/>
                <a:sym typeface="Roboto Mono"/>
              </a:rPr>
              <a:t> (0-59) </a:t>
            </a:r>
            <a:endParaRPr sz="18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4" name="Google Shape;1064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Cron jobs</a:t>
            </a:r>
            <a:endParaRPr/>
          </a:p>
        </p:txBody>
      </p:sp>
      <p:sp>
        <p:nvSpPr>
          <p:cNvPr id="1065" name="Google Shape;1065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57"/>
          <p:cNvSpPr txBox="1">
            <a:spLocks noGrp="1"/>
          </p:cNvSpPr>
          <p:nvPr>
            <p:ph type="body" idx="3"/>
          </p:nvPr>
        </p:nvSpPr>
        <p:spPr>
          <a:xfrm>
            <a:off x="175" y="3392750"/>
            <a:ext cx="9144000" cy="1513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>
                <a:latin typeface="Roboto Medium"/>
                <a:ea typeface="Roboto Medium"/>
                <a:cs typeface="Roboto Medium"/>
                <a:sym typeface="Roboto Medium"/>
              </a:rPr>
              <a:t>Cron</a:t>
            </a:r>
            <a:r>
              <a:rPr lang="en" sz="1800" dirty="0">
                <a:latin typeface="Roboto Medium"/>
                <a:ea typeface="Roboto Medium"/>
                <a:cs typeface="Roboto Medium"/>
                <a:sym typeface="Roboto Medium"/>
              </a:rPr>
              <a:t> jobs has six fields:</a:t>
            </a:r>
            <a:endParaRPr sz="18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dirty="0"/>
              <a:t>The first five fields are the</a:t>
            </a:r>
            <a:r>
              <a:rPr lang="en" sz="1800" dirty="0">
                <a:latin typeface="Roboto Medium"/>
                <a:ea typeface="Roboto Medium"/>
                <a:cs typeface="Roboto Medium"/>
                <a:sym typeface="Roboto Medium"/>
              </a:rPr>
              <a:t> time to schedule a job</a:t>
            </a:r>
            <a:r>
              <a:rPr lang="en" sz="1800" dirty="0"/>
              <a:t>. </a:t>
            </a:r>
            <a:endParaRPr sz="1800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 dirty="0"/>
              <a:t>The sixth field </a:t>
            </a:r>
            <a:r>
              <a:rPr lang="en" sz="1800" dirty="0">
                <a:latin typeface="Roboto Medium"/>
                <a:ea typeface="Roboto Medium"/>
                <a:cs typeface="Roboto Medium"/>
                <a:sym typeface="Roboto Medium"/>
              </a:rPr>
              <a:t>executes the command</a:t>
            </a:r>
            <a:r>
              <a:rPr lang="en" sz="1800" dirty="0"/>
              <a:t>. </a:t>
            </a:r>
            <a:endParaRPr sz="1800" dirty="0"/>
          </a:p>
        </p:txBody>
      </p:sp>
      <p:cxnSp>
        <p:nvCxnSpPr>
          <p:cNvPr id="1067" name="Google Shape;1067;p57"/>
          <p:cNvCxnSpPr/>
          <p:nvPr/>
        </p:nvCxnSpPr>
        <p:spPr>
          <a:xfrm>
            <a:off x="1105950" y="1381200"/>
            <a:ext cx="0" cy="1592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8" name="Google Shape;1068;p57"/>
          <p:cNvCxnSpPr/>
          <p:nvPr/>
        </p:nvCxnSpPr>
        <p:spPr>
          <a:xfrm>
            <a:off x="1100675" y="2973900"/>
            <a:ext cx="21009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9" name="Google Shape;1069;p57"/>
          <p:cNvCxnSpPr/>
          <p:nvPr/>
        </p:nvCxnSpPr>
        <p:spPr>
          <a:xfrm>
            <a:off x="1518700" y="1381125"/>
            <a:ext cx="5400" cy="1264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0" name="Google Shape;1070;p57"/>
          <p:cNvCxnSpPr/>
          <p:nvPr/>
        </p:nvCxnSpPr>
        <p:spPr>
          <a:xfrm>
            <a:off x="1518700" y="2640550"/>
            <a:ext cx="17145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1" name="Google Shape;1071;p57"/>
          <p:cNvCxnSpPr/>
          <p:nvPr/>
        </p:nvCxnSpPr>
        <p:spPr>
          <a:xfrm>
            <a:off x="1936750" y="1359950"/>
            <a:ext cx="0" cy="915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2" name="Google Shape;1072;p57"/>
          <p:cNvCxnSpPr/>
          <p:nvPr/>
        </p:nvCxnSpPr>
        <p:spPr>
          <a:xfrm>
            <a:off x="1928825" y="2280700"/>
            <a:ext cx="1368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3" name="Google Shape;1073;p57"/>
          <p:cNvCxnSpPr/>
          <p:nvPr/>
        </p:nvCxnSpPr>
        <p:spPr>
          <a:xfrm>
            <a:off x="2344200" y="1354675"/>
            <a:ext cx="0" cy="628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4" name="Google Shape;1074;p57"/>
          <p:cNvCxnSpPr/>
          <p:nvPr/>
        </p:nvCxnSpPr>
        <p:spPr>
          <a:xfrm>
            <a:off x="2344200" y="1973800"/>
            <a:ext cx="963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5" name="Google Shape;1075;p57"/>
          <p:cNvCxnSpPr/>
          <p:nvPr/>
        </p:nvCxnSpPr>
        <p:spPr>
          <a:xfrm>
            <a:off x="2762250" y="1354675"/>
            <a:ext cx="0" cy="322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6" name="Google Shape;1076;p57"/>
          <p:cNvCxnSpPr/>
          <p:nvPr/>
        </p:nvCxnSpPr>
        <p:spPr>
          <a:xfrm>
            <a:off x="2758275" y="1666875"/>
            <a:ext cx="5382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58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First Steps with Cron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Cron Syntax Example 1</a:t>
            </a:r>
            <a:endParaRPr/>
          </a:p>
        </p:txBody>
      </p:sp>
      <p:sp>
        <p:nvSpPr>
          <p:cNvPr id="1088" name="Google Shape;1088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59"/>
          <p:cNvSpPr txBox="1"/>
          <p:nvPr/>
        </p:nvSpPr>
        <p:spPr>
          <a:xfrm>
            <a:off x="497425" y="931325"/>
            <a:ext cx="8276100" cy="476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B5394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*/3 * </a:t>
            </a:r>
            <a:r>
              <a:rPr lang="en" sz="1800">
                <a:solidFill>
                  <a:srgbClr val="674EA7"/>
                </a:solidFill>
                <a:latin typeface="Roboto Mono"/>
                <a:ea typeface="Roboto Mono"/>
                <a:cs typeface="Roboto Mono"/>
                <a:sym typeface="Roboto Mono"/>
              </a:rPr>
              <a:t>tar -cf quarterly.tar ~/accounts</a:t>
            </a:r>
            <a:endParaRPr sz="18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0" name="Google Shape;1090;p59"/>
          <p:cNvSpPr txBox="1"/>
          <p:nvPr/>
        </p:nvSpPr>
        <p:spPr>
          <a:xfrm>
            <a:off x="497425" y="1761075"/>
            <a:ext cx="8276100" cy="476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The first day</a:t>
            </a:r>
            <a:r>
              <a:rPr lang="en" dirty="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of</a:t>
            </a:r>
            <a:r>
              <a:rPr lang="en" dirty="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dirty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the third month</a:t>
            </a:r>
            <a:r>
              <a:rPr lang="en" dirty="0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and create an archive `</a:t>
            </a:r>
            <a:r>
              <a:rPr lang="en" dirty="0" err="1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quarterly.tar</a:t>
            </a:r>
            <a:r>
              <a:rPr lang="en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` file of the </a:t>
            </a:r>
            <a:r>
              <a:rPr lang="en" dirty="0">
                <a:solidFill>
                  <a:srgbClr val="674EA7"/>
                </a:solidFill>
                <a:latin typeface="Roboto Mono"/>
                <a:ea typeface="Roboto Mono"/>
                <a:cs typeface="Roboto Mono"/>
                <a:sym typeface="Roboto Mono"/>
              </a:rPr>
              <a:t>`/home/accounts</a:t>
            </a:r>
            <a:r>
              <a:rPr lang="en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` directory.</a:t>
            </a:r>
            <a:endParaRPr dirty="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1" name="Google Shape;1091;p59"/>
          <p:cNvSpPr txBox="1"/>
          <p:nvPr/>
        </p:nvSpPr>
        <p:spPr>
          <a:xfrm>
            <a:off x="497425" y="1492275"/>
            <a:ext cx="26247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This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cron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job will run on: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Cron Syntax Example 1</a:t>
            </a:r>
            <a:endParaRPr/>
          </a:p>
        </p:txBody>
      </p:sp>
      <p:sp>
        <p:nvSpPr>
          <p:cNvPr id="1097" name="Google Shape;1097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60"/>
          <p:cNvSpPr txBox="1">
            <a:spLocks noGrp="1"/>
          </p:cNvSpPr>
          <p:nvPr>
            <p:ph type="body" idx="3"/>
          </p:nvPr>
        </p:nvSpPr>
        <p:spPr>
          <a:xfrm>
            <a:off x="175" y="2590825"/>
            <a:ext cx="9144000" cy="2315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74295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solidFill>
                  <a:srgbClr val="1155CC"/>
                </a:solidFill>
              </a:rPr>
              <a:t>The</a:t>
            </a:r>
            <a:r>
              <a:rPr lang="en"/>
              <a:t> </a:t>
            </a:r>
            <a:r>
              <a:rPr lang="en">
                <a:solidFill>
                  <a:srgbClr val="1155CC"/>
                </a:solidFill>
              </a:rPr>
              <a:t>`</a:t>
            </a:r>
            <a:r>
              <a:rPr lang="en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minute</a:t>
            </a:r>
            <a:r>
              <a:rPr lang="en">
                <a:solidFill>
                  <a:srgbClr val="1155CC"/>
                </a:solidFill>
              </a:rPr>
              <a:t>` field is not assigned a value. </a:t>
            </a:r>
            <a:endParaRPr>
              <a:solidFill>
                <a:srgbClr val="1155CC"/>
              </a:solidFill>
            </a:endParaRPr>
          </a:p>
          <a:p>
            <a:pPr marL="74295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solidFill>
                  <a:srgbClr val="990000"/>
                </a:solidFill>
              </a:rPr>
              <a:t>The `</a:t>
            </a:r>
            <a:r>
              <a:rPr lang="en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hour</a:t>
            </a:r>
            <a:r>
              <a:rPr lang="en">
                <a:solidFill>
                  <a:srgbClr val="990000"/>
                </a:solidFill>
              </a:rPr>
              <a:t>` field is not assigned a value. </a:t>
            </a:r>
            <a:endParaRPr>
              <a:solidFill>
                <a:srgbClr val="990000"/>
              </a:solidFill>
            </a:endParaRPr>
          </a:p>
          <a:p>
            <a:pPr marL="74295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solidFill>
                  <a:srgbClr val="38761D"/>
                </a:solidFill>
              </a:rPr>
              <a:t>The `</a:t>
            </a:r>
            <a:r>
              <a:rPr lang="en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dayofthemonth</a:t>
            </a:r>
            <a:r>
              <a:rPr lang="en">
                <a:solidFill>
                  <a:srgbClr val="38761D"/>
                </a:solidFill>
              </a:rPr>
              <a:t>` field is assigned a 1, to run on the first day.</a:t>
            </a:r>
            <a:r>
              <a:rPr lang="en"/>
              <a:t> </a:t>
            </a:r>
            <a:endParaRPr/>
          </a:p>
          <a:p>
            <a:pPr marL="74295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The `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month</a:t>
            </a:r>
            <a:r>
              <a:rPr lang="en"/>
              <a:t> of the year` field is assigned a 3, to run on the third month. </a:t>
            </a:r>
            <a:endParaRPr/>
          </a:p>
          <a:p>
            <a:pPr marL="74295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solidFill>
                  <a:srgbClr val="BF9000"/>
                </a:solidFill>
              </a:rPr>
              <a:t>The `</a:t>
            </a:r>
            <a:r>
              <a:rPr lang="en">
                <a:solidFill>
                  <a:srgbClr val="BF9000"/>
                </a:solidFill>
                <a:latin typeface="Roboto Mono"/>
                <a:ea typeface="Roboto Mono"/>
                <a:cs typeface="Roboto Mono"/>
                <a:sym typeface="Roboto Mono"/>
              </a:rPr>
              <a:t>dayoftheweek</a:t>
            </a:r>
            <a:r>
              <a:rPr lang="en">
                <a:solidFill>
                  <a:srgbClr val="BF9000"/>
                </a:solidFill>
              </a:rPr>
              <a:t>` field is not assigned a value. </a:t>
            </a:r>
            <a:endParaRPr>
              <a:solidFill>
                <a:srgbClr val="BF9000"/>
              </a:solidFill>
            </a:endParaRPr>
          </a:p>
          <a:p>
            <a:pPr marL="74295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solidFill>
                  <a:srgbClr val="674EA7"/>
                </a:solidFill>
              </a:rPr>
              <a:t>The `</a:t>
            </a:r>
            <a:r>
              <a:rPr lang="en">
                <a:solidFill>
                  <a:srgbClr val="674EA7"/>
                </a:solidFill>
                <a:latin typeface="Roboto Mono"/>
                <a:ea typeface="Roboto Mono"/>
                <a:cs typeface="Roboto Mono"/>
                <a:sym typeface="Roboto Mono"/>
              </a:rPr>
              <a:t>command</a:t>
            </a:r>
            <a:r>
              <a:rPr lang="en">
                <a:solidFill>
                  <a:srgbClr val="674EA7"/>
                </a:solidFill>
              </a:rPr>
              <a:t>` field contains the tar command.</a:t>
            </a:r>
            <a:r>
              <a:rPr lang="en"/>
              <a:t> </a:t>
            </a:r>
            <a:endParaRPr/>
          </a:p>
        </p:txBody>
      </p:sp>
      <p:sp>
        <p:nvSpPr>
          <p:cNvPr id="1099" name="Google Shape;1099;p60"/>
          <p:cNvSpPr txBox="1"/>
          <p:nvPr/>
        </p:nvSpPr>
        <p:spPr>
          <a:xfrm>
            <a:off x="497425" y="931325"/>
            <a:ext cx="8276100" cy="476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B5394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 */3 * </a:t>
            </a:r>
            <a:r>
              <a:rPr lang="en" sz="1800">
                <a:solidFill>
                  <a:srgbClr val="674EA7"/>
                </a:solidFill>
                <a:latin typeface="Roboto Mono"/>
                <a:ea typeface="Roboto Mono"/>
                <a:cs typeface="Roboto Mono"/>
                <a:sym typeface="Roboto Mono"/>
              </a:rPr>
              <a:t>tar -cf quarterly.tar ~/accounts</a:t>
            </a:r>
            <a:endParaRPr sz="1800">
              <a:solidFill>
                <a:srgbClr val="674EA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0" name="Google Shape;1100;p60"/>
          <p:cNvSpPr txBox="1"/>
          <p:nvPr/>
        </p:nvSpPr>
        <p:spPr>
          <a:xfrm>
            <a:off x="497425" y="1761075"/>
            <a:ext cx="8276100" cy="476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The first day</a:t>
            </a:r>
            <a:r>
              <a:rPr lang="en" dirty="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of</a:t>
            </a:r>
            <a:r>
              <a:rPr lang="en" dirty="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dirty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the third month</a:t>
            </a:r>
            <a:r>
              <a:rPr lang="en" dirty="0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and create an archive `</a:t>
            </a:r>
            <a:r>
              <a:rPr lang="en" dirty="0" err="1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quarterly.tar</a:t>
            </a: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` file of the </a:t>
            </a:r>
            <a:r>
              <a:rPr lang="en" dirty="0">
                <a:solidFill>
                  <a:srgbClr val="674EA7"/>
                </a:solidFill>
                <a:latin typeface="Roboto Mono"/>
                <a:ea typeface="Roboto Mono"/>
                <a:cs typeface="Roboto Mono"/>
                <a:sym typeface="Roboto Mono"/>
              </a:rPr>
              <a:t>`/home/accounts</a:t>
            </a: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` directory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1" name="Google Shape;1101;p60"/>
          <p:cNvSpPr txBox="1"/>
          <p:nvPr/>
        </p:nvSpPr>
        <p:spPr>
          <a:xfrm>
            <a:off x="497425" y="1492275"/>
            <a:ext cx="26247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This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cron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job will run on: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Cron Syntax Example 2</a:t>
            </a:r>
            <a:endParaRPr/>
          </a:p>
        </p:txBody>
      </p:sp>
      <p:sp>
        <p:nvSpPr>
          <p:cNvPr id="1107" name="Google Shape;1107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61"/>
          <p:cNvSpPr txBox="1"/>
          <p:nvPr/>
        </p:nvSpPr>
        <p:spPr>
          <a:xfrm>
            <a:off x="497425" y="931325"/>
            <a:ext cx="8276100" cy="476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*/4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7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* </a:t>
            </a:r>
            <a:r>
              <a:rPr lang="en" sz="1700">
                <a:solidFill>
                  <a:srgbClr val="F1C232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700">
                <a:solidFill>
                  <a:srgbClr val="674EA7"/>
                </a:solidFill>
                <a:latin typeface="Roboto Mono"/>
                <a:ea typeface="Roboto Mono"/>
                <a:cs typeface="Roboto Mono"/>
                <a:sym typeface="Roboto Mono"/>
              </a:rPr>
              <a:t>rsync -avz /home/slynux/data</a:t>
            </a:r>
            <a:endParaRPr sz="1700">
              <a:solidFill>
                <a:srgbClr val="674EA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74EA7"/>
                </a:solidFill>
                <a:latin typeface="Roboto Mono"/>
                <a:ea typeface="Roboto Mono"/>
                <a:cs typeface="Roboto Mono"/>
                <a:sym typeface="Roboto Mono"/>
              </a:rPr>
              <a:t>slyunx@192.168.1.5:/home/backups/data</a:t>
            </a:r>
            <a:endParaRPr sz="1700">
              <a:solidFill>
                <a:srgbClr val="674EA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9" name="Google Shape;1109;p61"/>
          <p:cNvSpPr txBox="1"/>
          <p:nvPr/>
        </p:nvSpPr>
        <p:spPr>
          <a:xfrm>
            <a:off x="497425" y="1761075"/>
            <a:ext cx="8276100" cy="476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Every Four hours</a:t>
            </a:r>
            <a:r>
              <a:rPr lang="en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and create a compressed rsync backup of the `</a:t>
            </a:r>
            <a:r>
              <a:rPr lang="en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/home/sylnux/data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` directory on the remote machine in the </a:t>
            </a:r>
            <a:r>
              <a:rPr lang="en">
                <a:solidFill>
                  <a:srgbClr val="1C4587"/>
                </a:solidFill>
                <a:latin typeface="Roboto Mono"/>
                <a:ea typeface="Roboto Mono"/>
                <a:cs typeface="Roboto Mono"/>
                <a:sym typeface="Roboto Mono"/>
              </a:rPr>
              <a:t>/home/sylnux/data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0" name="Google Shape;1110;p61"/>
          <p:cNvSpPr txBox="1"/>
          <p:nvPr/>
        </p:nvSpPr>
        <p:spPr>
          <a:xfrm>
            <a:off x="497425" y="1492275"/>
            <a:ext cx="26247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This </a:t>
            </a: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cron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job will run on: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5239</TotalTime>
  <Words>1168</Words>
  <Application>Microsoft Macintosh PowerPoint</Application>
  <PresentationFormat>On-screen Show (16:9)</PresentationFormat>
  <Paragraphs>170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Roboto Medium</vt:lpstr>
      <vt:lpstr>Roboto Mono</vt:lpstr>
      <vt:lpstr>Roboto</vt:lpstr>
      <vt:lpstr>Roboto Light</vt:lpstr>
      <vt:lpstr>Roboto Mono Medium</vt:lpstr>
      <vt:lpstr>Roboto Thin</vt:lpstr>
      <vt:lpstr>Simple Light</vt:lpstr>
      <vt:lpstr>Linux 3 Day 2  </vt:lpstr>
      <vt:lpstr>Today’s Objectives </vt:lpstr>
      <vt:lpstr>Introduction to Cron</vt:lpstr>
      <vt:lpstr>Cron daemons and cron jobs</vt:lpstr>
      <vt:lpstr>Cron jobs</vt:lpstr>
      <vt:lpstr>First Steps with Cron</vt:lpstr>
      <vt:lpstr>Cron Syntax Example 1</vt:lpstr>
      <vt:lpstr>Cron Syntax Example 1</vt:lpstr>
      <vt:lpstr>Cron Syntax Example 2</vt:lpstr>
      <vt:lpstr>Cron Syntax Example 2</vt:lpstr>
      <vt:lpstr>Cron Syntax Example 3</vt:lpstr>
      <vt:lpstr>Cron Syntax Example 3</vt:lpstr>
      <vt:lpstr>12 Minutes</vt:lpstr>
      <vt:lpstr>PowerPoint Presentation</vt:lpstr>
      <vt:lpstr>Add a Cron Job to the Cron Table</vt:lpstr>
      <vt:lpstr>Adding a Cron Job to the Cron Table</vt:lpstr>
      <vt:lpstr>20 Minutes</vt:lpstr>
      <vt:lpstr>PowerPoint Presentation</vt:lpstr>
      <vt:lpstr>Today’s Objectives </vt:lpstr>
      <vt:lpstr>Logging</vt:lpstr>
      <vt:lpstr>What is Logging?</vt:lpstr>
      <vt:lpstr>Introduction to Log Files</vt:lpstr>
      <vt:lpstr>Viewing the Contents of Logs</vt:lpstr>
      <vt:lpstr>Viewing Logs in /var/logstslog/ from the Command Line</vt:lpstr>
      <vt:lpstr>Viewing Logs with a Graphic User Interface</vt:lpstr>
      <vt:lpstr>15 Minutes</vt:lpstr>
      <vt:lpstr>PowerPoint Presentation</vt:lpstr>
      <vt:lpstr>Creating Log Messages</vt:lpstr>
      <vt:lpstr>15 Minutes</vt:lpstr>
      <vt:lpstr>PowerPoint Presentation</vt:lpstr>
      <vt:lpstr>Today’s Objectives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3 Day 2  </dc:title>
  <cp:lastModifiedBy>Tony Wilson</cp:lastModifiedBy>
  <cp:revision>9</cp:revision>
  <dcterms:modified xsi:type="dcterms:W3CDTF">2019-07-20T14:24:11Z</dcterms:modified>
</cp:coreProperties>
</file>